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7 seconds.( I will select 2 best slides (i will give them extra points and students will present for CIS committee)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Shape 21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6" name="Shape 21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Shape 23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3" name="Shape 23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Shape 24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1" name="Shape 24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Shape 24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9" name="Shape 24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Shape 25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Include your contact information</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Ask if anyone has any questions for you.</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Thank your audience</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8" name="Shape 25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56" name="Shape 1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Shape 16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a:t>20 seconds.</a:t>
            </a:r>
            <a:endParaRPr/>
          </a:p>
          <a:p>
            <a:pPr indent="0" lvl="0" marL="0" rtl="0">
              <a:spcBef>
                <a:spcPts val="0"/>
              </a:spcBef>
              <a:spcAft>
                <a:spcPts val="0"/>
              </a:spcAft>
              <a:buClr>
                <a:schemeClr val="dk1"/>
              </a:buClr>
              <a:buFont typeface="Arial"/>
              <a:buNone/>
            </a:pPr>
            <a:r>
              <a:rPr lang="en-US"/>
              <a:t>Introduce the problem that the your project (in new version) tackles with GIF or screenshot. </a:t>
            </a:r>
            <a:endParaRPr/>
          </a:p>
          <a:p>
            <a:pPr indent="0" lvl="0" marL="0" rtl="0">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3" name="Shape 16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5 seconds</a:t>
            </a:r>
            <a:endParaRPr/>
          </a:p>
          <a:p>
            <a:pPr indent="0" lvl="0" marL="0" marR="0" rtl="0" algn="l">
              <a:spcBef>
                <a:spcPts val="0"/>
              </a:spcBef>
              <a:spcAft>
                <a:spcPts val="0"/>
              </a:spcAft>
              <a:buNone/>
            </a:pPr>
            <a:r>
              <a:rPr lang="en-US"/>
              <a:t>Show the Use Case Diagram for the whole project.</a:t>
            </a:r>
            <a:br>
              <a:rPr lang="en-US"/>
            </a:br>
            <a:r>
              <a:rPr lang="en-US"/>
              <a:t>Highlight your use cases.</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Shape 17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20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System decomposition; identify the architecture patterns used </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System deployment – h/w and s/w requirements </a:t>
            </a:r>
            <a:endParaRPr/>
          </a:p>
          <a:p>
            <a:pPr indent="0" lvl="0" marL="0" marR="0" rtl="0" algn="l">
              <a:spcBef>
                <a:spcPts val="360"/>
              </a:spcBef>
              <a:spcAft>
                <a:spcPts val="0"/>
              </a:spcAft>
              <a:buNone/>
            </a:pPr>
            <a:br>
              <a:rPr lang="en-US"/>
            </a:br>
            <a:br>
              <a:rPr lang="en-US"/>
            </a:b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9" name="Shape 17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Shape 18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Identify the design patterns used (one or more slides).</a:t>
            </a:r>
            <a:endParaRPr/>
          </a:p>
          <a:p>
            <a:pPr indent="0" lvl="0" marL="0" rtl="0">
              <a:spcBef>
                <a:spcPts val="360"/>
              </a:spcBef>
              <a:spcAft>
                <a:spcPts val="0"/>
              </a:spcAft>
              <a:buNone/>
            </a:pPr>
            <a:r>
              <a:t/>
            </a:r>
            <a:endParaRPr/>
          </a:p>
          <a:p>
            <a:pPr indent="0" lvl="0" marL="0" marR="0" rtl="0" algn="l">
              <a:spcBef>
                <a:spcPts val="360"/>
              </a:spcBef>
              <a:spcAft>
                <a:spcPts val="0"/>
              </a:spcAft>
              <a:buNone/>
            </a:pPr>
            <a:r>
              <a:t/>
            </a:r>
            <a:endParaRPr/>
          </a:p>
        </p:txBody>
      </p:sp>
      <p:sp>
        <p:nvSpPr>
          <p:cNvPr id="186" name="Shape 18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Shape 19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Identify the design patterns used (one or more slides).</a:t>
            </a:r>
            <a:endParaRPr/>
          </a:p>
          <a:p>
            <a:pPr indent="0" lvl="0" marL="0" rtl="0">
              <a:spcBef>
                <a:spcPts val="360"/>
              </a:spcBef>
              <a:spcAft>
                <a:spcPts val="0"/>
              </a:spcAft>
              <a:buNone/>
            </a:pPr>
            <a:r>
              <a:t/>
            </a:r>
            <a:endParaRPr/>
          </a:p>
          <a:p>
            <a:pPr indent="0" lvl="0" marL="0" marR="0" rtl="0" algn="l">
              <a:spcBef>
                <a:spcPts val="360"/>
              </a:spcBef>
              <a:spcAft>
                <a:spcPts val="0"/>
              </a:spcAft>
              <a:buNone/>
            </a:pPr>
            <a:r>
              <a:t/>
            </a:r>
            <a:endParaRPr/>
          </a:p>
        </p:txBody>
      </p:sp>
      <p:sp>
        <p:nvSpPr>
          <p:cNvPr id="193" name="Shape 19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Shape 19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a:t>5 seconds.</a:t>
            </a:r>
            <a:endParaRPr/>
          </a:p>
          <a:p>
            <a:pPr indent="0" lvl="0" marL="0" rtl="0">
              <a:spcBef>
                <a:spcPts val="0"/>
              </a:spcBef>
              <a:spcAft>
                <a:spcPts val="0"/>
              </a:spcAft>
              <a:buClr>
                <a:schemeClr val="dk1"/>
              </a:buClr>
              <a:buFont typeface="Arial"/>
              <a:buNone/>
            </a:pPr>
            <a:r>
              <a:rPr lang="en-US"/>
              <a:t>List the user stories that you worked on them.(put in order of importance). Stay focused on the parts that you have been working.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0" name="Shape 20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Shape 20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60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The most important user story you worked on it. You have to describe this one very well and be proud of that.</a:t>
            </a:r>
            <a:endParaRPr/>
          </a:p>
          <a:p>
            <a:pPr indent="-317500" lvl="0" marL="457200" marR="0" rtl="0" algn="l">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indent="-317500" lvl="0" marL="457200" marR="0" rtl="0" algn="l">
              <a:spcBef>
                <a:spcPts val="0"/>
              </a:spcBef>
              <a:spcAft>
                <a:spcPts val="0"/>
              </a:spcAft>
              <a:buSzPts val="1400"/>
              <a:buChar char="-"/>
            </a:pPr>
            <a:r>
              <a:rPr lang="en-US"/>
              <a:t>Go into the details of the most important/significant tasks using bullet lists or visual graphs or state chart diagram</a:t>
            </a:r>
            <a:endParaRPr/>
          </a:p>
          <a:p>
            <a:pPr indent="-317500" lvl="0" marL="457200" marR="0" rtl="0" algn="l">
              <a:spcBef>
                <a:spcPts val="0"/>
              </a:spcBef>
              <a:spcAft>
                <a:spcPts val="0"/>
              </a:spcAft>
              <a:buSzPts val="1400"/>
              <a:buChar char="-"/>
            </a:pPr>
            <a:r>
              <a:rPr lang="en-US"/>
              <a:t>Sequence Diagram for this user story is mandatory  (in another separate page if required)</a:t>
            </a:r>
            <a:endParaRPr/>
          </a:p>
          <a:p>
            <a:pPr indent="-317500" lvl="0" marL="457200" marR="0" rtl="0" algn="l">
              <a:spcBef>
                <a:spcPts val="0"/>
              </a:spcBef>
              <a:spcAft>
                <a:spcPts val="0"/>
              </a:spcAft>
              <a:buSzPts val="1400"/>
              <a:buChar char="-"/>
            </a:pPr>
            <a:r>
              <a:rPr lang="en-US"/>
              <a:t>Demo using </a:t>
            </a:r>
            <a:r>
              <a:rPr b="1" lang="en-US"/>
              <a:t>screenshots or GIF</a:t>
            </a:r>
            <a:r>
              <a:rPr lang="en-US"/>
              <a:t> (in another separate page if required)</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7" name="Shape 20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9" name="Shape 19"/>
          <p:cNvSpPr txBox="1"/>
          <p:nvPr>
            <p:ph type="ctrTitle"/>
          </p:nvPr>
        </p:nvSpPr>
        <p:spPr>
          <a:xfrm>
            <a:off x="1600200" y="2492375"/>
            <a:ext cx="6762749" cy="1470025"/>
          </a:xfrm>
          <a:prstGeom prst="rect">
            <a:avLst/>
          </a:prstGeom>
          <a:noFill/>
          <a:ln>
            <a:noFill/>
          </a:ln>
        </p:spPr>
        <p:txBody>
          <a:bodyPr anchorCtr="0" anchor="b" bIns="91425" lIns="91425" spcFirstLastPara="1" rIns="91425" wrap="square" tIns="91425"/>
          <a:lstStyle>
            <a:lvl1pPr indent="0" lvl="0" marL="0" marR="0" rtl="0" algn="r">
              <a:spcBef>
                <a:spcPts val="0"/>
              </a:spcBef>
              <a:spcAft>
                <a:spcPts val="0"/>
              </a:spcAft>
              <a:buSzPts val="1400"/>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1" y="3966882"/>
            <a:ext cx="6762749" cy="1752600"/>
          </a:xfrm>
          <a:prstGeom prst="rect">
            <a:avLst/>
          </a:prstGeom>
          <a:noFill/>
          <a:ln>
            <a:noFill/>
          </a:ln>
        </p:spPr>
        <p:txBody>
          <a:bodyPr anchorCtr="0" anchor="t" bIns="91425" lIns="91425" spcFirstLastPara="1" rIns="91425" wrap="square" tIns="91425"/>
          <a:lstStyle>
            <a:lvl1pPr indent="0" lvl="0" marL="0" marR="0" rtl="0" algn="r">
              <a:spcBef>
                <a:spcPts val="600"/>
              </a:spcBef>
              <a:spcAft>
                <a:spcPts val="0"/>
              </a:spcAft>
              <a:buClr>
                <a:schemeClr val="lt1"/>
              </a:buClr>
              <a:buSzPts val="2200"/>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SzPts val="2000"/>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
        <p:nvSpPr>
          <p:cNvPr id="22" name="Shape 22"/>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95" name="Shape 9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00" name="Shape 100"/>
          <p:cNvSpPr txBox="1"/>
          <p:nvPr>
            <p:ph type="title"/>
          </p:nvPr>
        </p:nvSpPr>
        <p:spPr>
          <a:xfrm>
            <a:off x="779464" y="590550"/>
            <a:ext cx="3657600" cy="116205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8"/>
            <a:ext cx="3657600" cy="5308787"/>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spcFirstLastPara="1" rIns="91425" wrap="square" tIns="91425"/>
          <a:lstStyle>
            <a:lvl1pPr indent="-228600" lvl="0" marL="457200" marR="0" rtl="0" algn="ctr">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3" y="187325"/>
            <a:ext cx="8535987" cy="6483350"/>
          </a:xfrm>
          <a:prstGeom prst="rect">
            <a:avLst/>
          </a:prstGeom>
          <a:noFill/>
          <a:ln>
            <a:noFill/>
          </a:ln>
        </p:spPr>
      </p:pic>
      <p:sp>
        <p:nvSpPr>
          <p:cNvPr id="108" name="Shape 108"/>
          <p:cNvSpPr txBox="1"/>
          <p:nvPr>
            <p:ph type="title"/>
          </p:nvPr>
        </p:nvSpPr>
        <p:spPr>
          <a:xfrm>
            <a:off x="3886200" y="533400"/>
            <a:ext cx="447675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4" y="1828800"/>
            <a:ext cx="4474539"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3" y="179292"/>
            <a:ext cx="3281087" cy="6483096"/>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8"/>
            <a:ext cx="2676525"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Alt.">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16" name="Shape 116"/>
          <p:cNvSpPr txBox="1"/>
          <p:nvPr>
            <p:ph type="title"/>
          </p:nvPr>
        </p:nvSpPr>
        <p:spPr>
          <a:xfrm>
            <a:off x="4710953" y="533400"/>
            <a:ext cx="365760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24" name="Shape 124"/>
          <p:cNvSpPr txBox="1"/>
          <p:nvPr>
            <p:ph type="title"/>
          </p:nvPr>
        </p:nvSpPr>
        <p:spPr>
          <a:xfrm>
            <a:off x="808038" y="3778624"/>
            <a:ext cx="7560515" cy="110265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4"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4" y="4827493"/>
            <a:ext cx="7559977" cy="1220881"/>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2" name="Shape 13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3" cy="7583487"/>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9" name="Shape 139"/>
          <p:cNvSpPr txBox="1"/>
          <p:nvPr>
            <p:ph type="title"/>
          </p:nvPr>
        </p:nvSpPr>
        <p:spPr>
          <a:xfrm rot="5400000">
            <a:off x="5373267" y="2734843"/>
            <a:ext cx="5268912" cy="1358153"/>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26" name="Shape 26"/>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500" cy="6483350"/>
          </a:xfrm>
          <a:prstGeom prst="rect">
            <a:avLst/>
          </a:prstGeom>
          <a:noFill/>
          <a:ln>
            <a:noFill/>
          </a:ln>
        </p:spPr>
      </p:pic>
      <p:sp>
        <p:nvSpPr>
          <p:cNvPr id="33" name="Shape 33"/>
          <p:cNvSpPr txBox="1"/>
          <p:nvPr>
            <p:ph type="title"/>
          </p:nvPr>
        </p:nvSpPr>
        <p:spPr>
          <a:xfrm>
            <a:off x="779463" y="2591360"/>
            <a:ext cx="7583487" cy="13620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3" y="3950354"/>
            <a:ext cx="7583487" cy="1500187"/>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20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888888"/>
              </a:buClr>
              <a:buSzPts val="2000"/>
              <a:buFont typeface="Noto Sans Symbols"/>
              <a:buNone/>
              <a:defRPr b="0" i="0" sz="1800" u="none" cap="none" strike="noStrike">
                <a:solidFill>
                  <a:srgbClr val="888888"/>
                </a:solidFill>
                <a:latin typeface="Trebuchet MS"/>
                <a:ea typeface="Trebuchet MS"/>
                <a:cs typeface="Trebuchet MS"/>
                <a:sym typeface="Trebuchet MS"/>
              </a:defRPr>
            </a:lvl2pPr>
            <a:lvl3pPr indent="-228600" lvl="2" marL="1371600" marR="0" rtl="0" algn="l">
              <a:spcBef>
                <a:spcPts val="600"/>
              </a:spcBef>
              <a:spcAft>
                <a:spcPts val="0"/>
              </a:spcAft>
              <a:buClr>
                <a:srgbClr val="888888"/>
              </a:buClr>
              <a:buSzPts val="1800"/>
              <a:buFont typeface="Noto Sans Symbols"/>
              <a:buNone/>
              <a:defRPr b="0" i="0" sz="1600" u="none" cap="none" strike="noStrike">
                <a:solidFill>
                  <a:srgbClr val="888888"/>
                </a:solidFill>
                <a:latin typeface="Trebuchet MS"/>
                <a:ea typeface="Trebuchet MS"/>
                <a:cs typeface="Trebuchet MS"/>
                <a:sym typeface="Trebuchet MS"/>
              </a:defRPr>
            </a:lvl3pPr>
            <a:lvl4pPr indent="-228600" lvl="3" marL="18288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4pPr>
            <a:lvl5pPr indent="-228600" lvl="4" marL="22860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40" name="Shape 4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cxnSp>
        <p:nvCxnSpPr>
          <p:cNvPr id="48" name="Shape 48"/>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49" name="Shape 49"/>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cxnSp>
        <p:nvCxnSpPr>
          <p:cNvPr id="50" name="Shape 50"/>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51" name="Shape 51"/>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sp>
        <p:nvSpPr>
          <p:cNvPr id="52" name="Shape 52"/>
          <p:cNvSpPr txBox="1"/>
          <p:nvPr>
            <p:ph type="title"/>
          </p:nvPr>
        </p:nvSpPr>
        <p:spPr>
          <a:xfrm>
            <a:off x="779463" y="381000"/>
            <a:ext cx="7583487" cy="104438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3"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3"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62" name="Shape 6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1"/>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0" name="Shape 7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9" name="Shape 7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89" name="Shape 8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8"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pic>
        <p:nvPicPr>
          <p:cNvPr descr="FIULogo_H_CMYK_fx.png" id="16" name="Shape 16"/>
          <p:cNvPicPr preferRelativeResize="0"/>
          <p:nvPr/>
        </p:nvPicPr>
        <p:blipFill rotWithShape="1">
          <a:blip r:embed="rId1">
            <a:alphaModFix/>
          </a:blip>
          <a:srcRect b="0" l="0" r="0" t="0"/>
          <a:stretch/>
        </p:blipFill>
        <p:spPr>
          <a:xfrm>
            <a:off x="6103938" y="5959475"/>
            <a:ext cx="2430462" cy="6937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8"/>
            <a:ext cx="8686800" cy="39009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a:t>VR-Gaming to Broad </a:t>
            </a:r>
            <a:endParaRPr/>
          </a:p>
          <a:p>
            <a:pPr indent="0" lvl="0" marL="0" marR="0" rtl="0" algn="ctr">
              <a:spcBef>
                <a:spcPts val="0"/>
              </a:spcBef>
              <a:spcAft>
                <a:spcPts val="0"/>
              </a:spcAft>
              <a:buNone/>
            </a:pPr>
            <a:r>
              <a:rPr lang="en-US"/>
              <a:t>Participation in CS 1.0</a:t>
            </a:r>
            <a:endParaRPr b="0" i="0" sz="29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t/>
            </a:r>
            <a:endParaRPr sz="2900"/>
          </a:p>
          <a:p>
            <a:pPr indent="0" lvl="0" marL="0" marR="0" rtl="0" algn="ctr">
              <a:spcBef>
                <a:spcPts val="0"/>
              </a:spcBef>
              <a:spcAft>
                <a:spcPts val="0"/>
              </a:spcAft>
              <a:buNone/>
            </a:pPr>
            <a:r>
              <a:rPr b="0" i="0" lang="en-US" sz="2500" u="none" cap="none" strike="noStrike">
                <a:solidFill>
                  <a:srgbClr val="001D4D"/>
                </a:solidFill>
                <a:latin typeface="Trebuchet MS"/>
                <a:ea typeface="Trebuchet MS"/>
                <a:cs typeface="Trebuchet MS"/>
                <a:sym typeface="Trebuchet MS"/>
              </a:rPr>
              <a:t>Team Members: </a:t>
            </a:r>
            <a:r>
              <a:rPr lang="en-US" sz="2500"/>
              <a:t>Santiago Bolivar</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Francis</a:t>
            </a:r>
            <a:r>
              <a:rPr lang="en-US" sz="2500"/>
              <a:t>co Ortega</a:t>
            </a:r>
            <a:endParaRPr b="0" i="0" sz="25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endParaRPr b="0" i="0" sz="4400" u="none" cap="none" strike="noStrike">
              <a:solidFill>
                <a:srgbClr val="001D4D"/>
              </a:solidFill>
              <a:latin typeface="Trebuchet MS"/>
              <a:ea typeface="Trebuchet MS"/>
              <a:cs typeface="Trebuchet MS"/>
              <a:sym typeface="Trebuchet MS"/>
            </a:endParaRPr>
          </a:p>
        </p:txBody>
      </p:sp>
      <p:sp>
        <p:nvSpPr>
          <p:cNvPr id="150" name="Shape 150"/>
          <p:cNvSpPr txBox="1"/>
          <p:nvPr>
            <p:ph idx="1" type="subTitle"/>
          </p:nvPr>
        </p:nvSpPr>
        <p:spPr>
          <a:xfrm>
            <a:off x="228600" y="5643562"/>
            <a:ext cx="8686800" cy="1219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Font typeface="Noto Sans Symbols"/>
              <a:buNone/>
            </a:pPr>
            <a:r>
              <a:rPr lang="en-US">
                <a:solidFill>
                  <a:srgbClr val="666666"/>
                </a:solidFill>
              </a:rPr>
              <a:t> </a:t>
            </a:r>
            <a:endParaRPr b="0" i="0" sz="1800" u="none" cap="none" strike="noStrike">
              <a:solidFill>
                <a:srgbClr val="666666"/>
              </a:solidFill>
              <a:latin typeface="Trebuchet MS"/>
              <a:ea typeface="Trebuchet MS"/>
              <a:cs typeface="Trebuchet MS"/>
              <a:sym typeface="Trebuchet MS"/>
            </a:endParaRPr>
          </a:p>
        </p:txBody>
      </p:sp>
      <p:sp>
        <p:nvSpPr>
          <p:cNvPr id="151" name="Shape 151"/>
          <p:cNvSpPr txBox="1"/>
          <p:nvPr/>
        </p:nvSpPr>
        <p:spPr>
          <a:xfrm>
            <a:off x="135925" y="556025"/>
            <a:ext cx="8686800" cy="7227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rgbClr val="001D4D"/>
                </a:solidFill>
                <a:latin typeface="Trebuchet MS"/>
                <a:ea typeface="Trebuchet MS"/>
                <a:cs typeface="Trebuchet MS"/>
                <a:sym typeface="Trebuchet MS"/>
              </a:rPr>
              <a:t>Final Presentation</a:t>
            </a:r>
            <a:endParaRPr b="0" i="0" sz="3600" u="none" cap="none" strike="noStrike">
              <a:solidFill>
                <a:srgbClr val="001D4D"/>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600">
                <a:solidFill>
                  <a:srgbClr val="001D4D"/>
                </a:solidFill>
                <a:latin typeface="Trebuchet MS"/>
                <a:ea typeface="Trebuchet MS"/>
                <a:cs typeface="Trebuchet MS"/>
                <a:sym typeface="Trebuchet MS"/>
              </a:rPr>
              <a:t>Spring 2018</a:t>
            </a:r>
            <a:endParaRPr sz="2600">
              <a:solidFill>
                <a:srgbClr val="001D4D"/>
              </a:solidFill>
              <a:latin typeface="Trebuchet MS"/>
              <a:ea typeface="Trebuchet MS"/>
              <a:cs typeface="Trebuchet MS"/>
              <a:sym typeface="Trebuchet MS"/>
            </a:endParaRPr>
          </a:p>
        </p:txBody>
      </p:sp>
      <p:pic>
        <p:nvPicPr>
          <p:cNvPr id="152" name="Shape 152"/>
          <p:cNvPicPr preferRelativeResize="0"/>
          <p:nvPr/>
        </p:nvPicPr>
        <p:blipFill>
          <a:blip r:embed="rId3">
            <a:alphaModFix/>
          </a:blip>
          <a:stretch>
            <a:fillRect/>
          </a:stretch>
        </p:blipFill>
        <p:spPr>
          <a:xfrm>
            <a:off x="228600" y="5411600"/>
            <a:ext cx="2752700" cy="1376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p:nvPr/>
        </p:nvSpPr>
        <p:spPr>
          <a:xfrm rot="-2513593">
            <a:off x="2709553" y="2570920"/>
            <a:ext cx="747591" cy="2008905"/>
          </a:xfrm>
          <a:prstGeom prst="curvedRightArrow">
            <a:avLst>
              <a:gd fmla="val 50873" name="adj1"/>
              <a:gd fmla="val 87766" name="adj2"/>
              <a:gd fmla="val 25000" name="adj3"/>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nvSpPr>
        <p:spPr>
          <a:xfrm>
            <a:off x="4543125" y="4072725"/>
            <a:ext cx="1569600" cy="1542000"/>
          </a:xfrm>
          <a:prstGeom prst="leftRightUpArrow">
            <a:avLst>
              <a:gd fmla="val 25000" name="adj1"/>
              <a:gd fmla="val 25000" name="adj2"/>
              <a:gd fmla="val 25000" name="adj3"/>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20" name="Shape 220"/>
          <p:cNvPicPr preferRelativeResize="0"/>
          <p:nvPr/>
        </p:nvPicPr>
        <p:blipFill>
          <a:blip r:embed="rId3">
            <a:alphaModFix/>
          </a:blip>
          <a:stretch>
            <a:fillRect/>
          </a:stretch>
        </p:blipFill>
        <p:spPr>
          <a:xfrm>
            <a:off x="2134596" y="1440750"/>
            <a:ext cx="2742083" cy="1480993"/>
          </a:xfrm>
          <a:prstGeom prst="rect">
            <a:avLst/>
          </a:prstGeom>
          <a:noFill/>
          <a:ln>
            <a:noFill/>
          </a:ln>
        </p:spPr>
      </p:pic>
      <p:pic>
        <p:nvPicPr>
          <p:cNvPr id="221" name="Shape 221"/>
          <p:cNvPicPr preferRelativeResize="0"/>
          <p:nvPr/>
        </p:nvPicPr>
        <p:blipFill>
          <a:blip r:embed="rId4">
            <a:alphaModFix/>
          </a:blip>
          <a:stretch>
            <a:fillRect/>
          </a:stretch>
        </p:blipFill>
        <p:spPr>
          <a:xfrm>
            <a:off x="3905900" y="3022144"/>
            <a:ext cx="2748550" cy="1474526"/>
          </a:xfrm>
          <a:prstGeom prst="rect">
            <a:avLst/>
          </a:prstGeom>
          <a:noFill/>
          <a:ln>
            <a:noFill/>
          </a:ln>
        </p:spPr>
      </p:pic>
      <p:pic>
        <p:nvPicPr>
          <p:cNvPr id="222" name="Shape 222"/>
          <p:cNvPicPr preferRelativeResize="0"/>
          <p:nvPr/>
        </p:nvPicPr>
        <p:blipFill>
          <a:blip r:embed="rId5">
            <a:alphaModFix/>
          </a:blip>
          <a:stretch>
            <a:fillRect/>
          </a:stretch>
        </p:blipFill>
        <p:spPr>
          <a:xfrm>
            <a:off x="1807501" y="4597084"/>
            <a:ext cx="2735616" cy="1351649"/>
          </a:xfrm>
          <a:prstGeom prst="rect">
            <a:avLst/>
          </a:prstGeom>
          <a:noFill/>
          <a:ln>
            <a:noFill/>
          </a:ln>
        </p:spPr>
      </p:pic>
      <p:pic>
        <p:nvPicPr>
          <p:cNvPr id="223" name="Shape 223"/>
          <p:cNvPicPr preferRelativeResize="0"/>
          <p:nvPr/>
        </p:nvPicPr>
        <p:blipFill>
          <a:blip r:embed="rId6">
            <a:alphaModFix/>
          </a:blip>
          <a:stretch>
            <a:fillRect/>
          </a:stretch>
        </p:blipFill>
        <p:spPr>
          <a:xfrm>
            <a:off x="6112718" y="4603508"/>
            <a:ext cx="2722620" cy="1345229"/>
          </a:xfrm>
          <a:prstGeom prst="rect">
            <a:avLst/>
          </a:prstGeom>
          <a:noFill/>
          <a:ln>
            <a:noFill/>
          </a:ln>
        </p:spPr>
      </p:pic>
      <p:pic>
        <p:nvPicPr>
          <p:cNvPr id="224" name="Shape 224"/>
          <p:cNvPicPr preferRelativeResize="0"/>
          <p:nvPr/>
        </p:nvPicPr>
        <p:blipFill>
          <a:blip r:embed="rId7">
            <a:alphaModFix/>
          </a:blip>
          <a:stretch>
            <a:fillRect/>
          </a:stretch>
        </p:blipFill>
        <p:spPr>
          <a:xfrm>
            <a:off x="5940196" y="879921"/>
            <a:ext cx="2839112" cy="1351650"/>
          </a:xfrm>
          <a:prstGeom prst="rect">
            <a:avLst/>
          </a:prstGeom>
          <a:noFill/>
          <a:ln>
            <a:noFill/>
          </a:ln>
        </p:spPr>
      </p:pic>
      <p:sp>
        <p:nvSpPr>
          <p:cNvPr id="225" name="Shape 225"/>
          <p:cNvSpPr txBox="1"/>
          <p:nvPr/>
        </p:nvSpPr>
        <p:spPr>
          <a:xfrm>
            <a:off x="2149663" y="2594573"/>
            <a:ext cx="2722500" cy="2883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i="1" lang="en-US">
                <a:solidFill>
                  <a:srgbClr val="FFFFFF"/>
                </a:solidFill>
              </a:rPr>
              <a:t>Initial State</a:t>
            </a:r>
            <a:endParaRPr i="1">
              <a:solidFill>
                <a:srgbClr val="FFFFFF"/>
              </a:solidFill>
            </a:endParaRPr>
          </a:p>
        </p:txBody>
      </p:sp>
      <p:sp>
        <p:nvSpPr>
          <p:cNvPr id="226" name="Shape 226"/>
          <p:cNvSpPr txBox="1"/>
          <p:nvPr/>
        </p:nvSpPr>
        <p:spPr>
          <a:xfrm>
            <a:off x="3905900" y="4146836"/>
            <a:ext cx="2722500" cy="288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US">
                <a:solidFill>
                  <a:srgbClr val="FFFFFF"/>
                </a:solidFill>
              </a:rPr>
              <a:t>Possible</a:t>
            </a:r>
            <a:r>
              <a:rPr i="1" lang="en-US">
                <a:solidFill>
                  <a:srgbClr val="FFFFFF"/>
                </a:solidFill>
              </a:rPr>
              <a:t> State</a:t>
            </a:r>
            <a:endParaRPr i="1">
              <a:solidFill>
                <a:srgbClr val="FFFFFF"/>
              </a:solidFill>
            </a:endParaRPr>
          </a:p>
        </p:txBody>
      </p:sp>
      <p:sp>
        <p:nvSpPr>
          <p:cNvPr id="227" name="Shape 227"/>
          <p:cNvSpPr txBox="1"/>
          <p:nvPr/>
        </p:nvSpPr>
        <p:spPr>
          <a:xfrm>
            <a:off x="1820625" y="5612266"/>
            <a:ext cx="2722500" cy="288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US">
                <a:solidFill>
                  <a:srgbClr val="FFFFFF"/>
                </a:solidFill>
              </a:rPr>
              <a:t>Wrong</a:t>
            </a:r>
            <a:r>
              <a:rPr i="1" lang="en-US">
                <a:solidFill>
                  <a:srgbClr val="FFFFFF"/>
                </a:solidFill>
              </a:rPr>
              <a:t> State</a:t>
            </a:r>
            <a:endParaRPr i="1">
              <a:solidFill>
                <a:srgbClr val="FFFFFF"/>
              </a:solidFill>
            </a:endParaRPr>
          </a:p>
        </p:txBody>
      </p:sp>
      <p:sp>
        <p:nvSpPr>
          <p:cNvPr id="228" name="Shape 228"/>
          <p:cNvSpPr txBox="1"/>
          <p:nvPr/>
        </p:nvSpPr>
        <p:spPr>
          <a:xfrm>
            <a:off x="6112788" y="5621609"/>
            <a:ext cx="2722500" cy="288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US">
                <a:solidFill>
                  <a:srgbClr val="FFFFFF"/>
                </a:solidFill>
              </a:rPr>
              <a:t>Correct</a:t>
            </a:r>
            <a:r>
              <a:rPr i="1" lang="en-US">
                <a:solidFill>
                  <a:srgbClr val="FFFFFF"/>
                </a:solidFill>
              </a:rPr>
              <a:t> State</a:t>
            </a:r>
            <a:endParaRPr i="1">
              <a:solidFill>
                <a:srgbClr val="FFFFFF"/>
              </a:solidFill>
            </a:endParaRPr>
          </a:p>
        </p:txBody>
      </p:sp>
      <p:sp>
        <p:nvSpPr>
          <p:cNvPr id="229" name="Shape 229"/>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Puzzle States</a:t>
            </a:r>
            <a:r>
              <a:rPr b="0" i="0" lang="en-US" sz="3800" u="none" cap="none" strike="noStrike">
                <a:solidFill>
                  <a:srgbClr val="001D4D"/>
                </a:solidFill>
                <a:latin typeface="Trebuchet MS"/>
                <a:ea typeface="Trebuchet MS"/>
                <a:cs typeface="Trebuchet MS"/>
                <a:sym typeface="Trebuchet MS"/>
              </a:rPr>
              <a:t> </a:t>
            </a:r>
            <a:endParaRPr b="0" i="0" sz="3800" u="none" cap="none" strike="noStrike">
              <a:solidFill>
                <a:srgbClr val="001D4D"/>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Shape 235"/>
          <p:cNvPicPr preferRelativeResize="0"/>
          <p:nvPr/>
        </p:nvPicPr>
        <p:blipFill>
          <a:blip r:embed="rId3">
            <a:alphaModFix/>
          </a:blip>
          <a:stretch>
            <a:fillRect/>
          </a:stretch>
        </p:blipFill>
        <p:spPr>
          <a:xfrm>
            <a:off x="329950" y="3237950"/>
            <a:ext cx="8489275" cy="2741775"/>
          </a:xfrm>
          <a:prstGeom prst="rect">
            <a:avLst/>
          </a:prstGeom>
          <a:noFill/>
          <a:ln>
            <a:noFill/>
          </a:ln>
        </p:spPr>
      </p:pic>
      <p:pic>
        <p:nvPicPr>
          <p:cNvPr id="236" name="Shape 236"/>
          <p:cNvPicPr preferRelativeResize="0"/>
          <p:nvPr/>
        </p:nvPicPr>
        <p:blipFill>
          <a:blip r:embed="rId4">
            <a:alphaModFix/>
          </a:blip>
          <a:stretch>
            <a:fillRect/>
          </a:stretch>
        </p:blipFill>
        <p:spPr>
          <a:xfrm>
            <a:off x="5627575" y="466125"/>
            <a:ext cx="2716000" cy="4133050"/>
          </a:xfrm>
          <a:prstGeom prst="rect">
            <a:avLst/>
          </a:prstGeom>
          <a:noFill/>
          <a:ln>
            <a:noFill/>
          </a:ln>
        </p:spPr>
      </p:pic>
      <p:sp>
        <p:nvSpPr>
          <p:cNvPr id="237" name="Shape 237"/>
          <p:cNvSpPr txBox="1"/>
          <p:nvPr>
            <p:ph type="title"/>
          </p:nvPr>
        </p:nvSpPr>
        <p:spPr>
          <a:xfrm>
            <a:off x="779463" y="12954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C++</a:t>
            </a:r>
            <a:endParaRPr/>
          </a:p>
          <a:p>
            <a:pPr indent="457200" lvl="0" marL="0" marR="0" rtl="0" algn="l">
              <a:spcBef>
                <a:spcPts val="0"/>
              </a:spcBef>
              <a:spcAft>
                <a:spcPts val="0"/>
              </a:spcAft>
              <a:buNone/>
            </a:pPr>
            <a:r>
              <a:rPr lang="en-US"/>
              <a:t>and </a:t>
            </a:r>
            <a:br>
              <a:rPr lang="en-US"/>
            </a:br>
            <a:r>
              <a:rPr lang="en-US"/>
              <a:t>		Blueprints</a:t>
            </a:r>
            <a:endParaRPr b="0" i="0" sz="2400" u="none" cap="none" strike="noStrike">
              <a:solidFill>
                <a:srgbClr val="001D4D"/>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779463" y="762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Achievement </a:t>
            </a:r>
            <a:br>
              <a:rPr lang="en-US"/>
            </a:br>
            <a:r>
              <a:rPr lang="en-US"/>
              <a:t>System</a:t>
            </a:r>
            <a:endParaRPr b="0" i="0" sz="2400" u="none" cap="none" strike="noStrike">
              <a:solidFill>
                <a:srgbClr val="001D4D"/>
              </a:solidFill>
              <a:latin typeface="Trebuchet MS"/>
              <a:ea typeface="Trebuchet MS"/>
              <a:cs typeface="Trebuchet MS"/>
              <a:sym typeface="Trebuchet MS"/>
            </a:endParaRPr>
          </a:p>
        </p:txBody>
      </p:sp>
      <p:pic>
        <p:nvPicPr>
          <p:cNvPr id="244" name="Shape 244"/>
          <p:cNvPicPr preferRelativeResize="0"/>
          <p:nvPr/>
        </p:nvPicPr>
        <p:blipFill>
          <a:blip r:embed="rId3">
            <a:alphaModFix/>
          </a:blip>
          <a:stretch>
            <a:fillRect/>
          </a:stretch>
        </p:blipFill>
        <p:spPr>
          <a:xfrm>
            <a:off x="3974850" y="893650"/>
            <a:ext cx="4546225" cy="3293100"/>
          </a:xfrm>
          <a:prstGeom prst="rect">
            <a:avLst/>
          </a:prstGeom>
          <a:noFill/>
          <a:ln>
            <a:noFill/>
          </a:ln>
        </p:spPr>
      </p:pic>
      <p:pic>
        <p:nvPicPr>
          <p:cNvPr id="245" name="Shape 245"/>
          <p:cNvPicPr preferRelativeResize="0"/>
          <p:nvPr/>
        </p:nvPicPr>
        <p:blipFill>
          <a:blip r:embed="rId4">
            <a:alphaModFix/>
          </a:blip>
          <a:stretch>
            <a:fillRect/>
          </a:stretch>
        </p:blipFill>
        <p:spPr>
          <a:xfrm>
            <a:off x="345325" y="3582475"/>
            <a:ext cx="5883377" cy="2614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HCI and User Interaction</a:t>
            </a:r>
            <a:endParaRPr b="0" i="0" sz="2400" u="none" cap="none" strike="noStrike">
              <a:solidFill>
                <a:srgbClr val="001D4D"/>
              </a:solidFill>
              <a:latin typeface="Trebuchet MS"/>
              <a:ea typeface="Trebuchet MS"/>
              <a:cs typeface="Trebuchet MS"/>
              <a:sym typeface="Trebuchet MS"/>
            </a:endParaRPr>
          </a:p>
        </p:txBody>
      </p:sp>
      <p:pic>
        <p:nvPicPr>
          <p:cNvPr id="252" name="Shape 252"/>
          <p:cNvPicPr preferRelativeResize="0"/>
          <p:nvPr/>
        </p:nvPicPr>
        <p:blipFill>
          <a:blip r:embed="rId3">
            <a:alphaModFix/>
          </a:blip>
          <a:stretch>
            <a:fillRect/>
          </a:stretch>
        </p:blipFill>
        <p:spPr>
          <a:xfrm>
            <a:off x="3130450" y="2942900"/>
            <a:ext cx="2846800" cy="1436650"/>
          </a:xfrm>
          <a:prstGeom prst="rect">
            <a:avLst/>
          </a:prstGeom>
          <a:noFill/>
          <a:ln>
            <a:noFill/>
          </a:ln>
        </p:spPr>
      </p:pic>
      <p:pic>
        <p:nvPicPr>
          <p:cNvPr id="253" name="Shape 253"/>
          <p:cNvPicPr preferRelativeResize="0"/>
          <p:nvPr/>
        </p:nvPicPr>
        <p:blipFill>
          <a:blip r:embed="rId4">
            <a:alphaModFix/>
          </a:blip>
          <a:stretch>
            <a:fillRect/>
          </a:stretch>
        </p:blipFill>
        <p:spPr>
          <a:xfrm>
            <a:off x="5917700" y="2188625"/>
            <a:ext cx="2755375" cy="1860350"/>
          </a:xfrm>
          <a:prstGeom prst="rect">
            <a:avLst/>
          </a:prstGeom>
          <a:noFill/>
          <a:ln>
            <a:noFill/>
          </a:ln>
        </p:spPr>
      </p:pic>
      <p:pic>
        <p:nvPicPr>
          <p:cNvPr id="254" name="Shape 254"/>
          <p:cNvPicPr preferRelativeResize="0"/>
          <p:nvPr/>
        </p:nvPicPr>
        <p:blipFill>
          <a:blip r:embed="rId5">
            <a:alphaModFix/>
          </a:blip>
          <a:stretch>
            <a:fillRect/>
          </a:stretch>
        </p:blipFill>
        <p:spPr>
          <a:xfrm>
            <a:off x="552550" y="3743575"/>
            <a:ext cx="3602550" cy="1477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Summary</a:t>
            </a:r>
            <a:endParaRPr b="0" i="0" sz="3800" u="none" cap="none" strike="noStrike">
              <a:solidFill>
                <a:srgbClr val="001D4D"/>
              </a:solidFill>
              <a:latin typeface="Trebuchet MS"/>
              <a:ea typeface="Trebuchet MS"/>
              <a:cs typeface="Trebuchet MS"/>
              <a:sym typeface="Trebuchet MS"/>
            </a:endParaRPr>
          </a:p>
        </p:txBody>
      </p:sp>
      <p:sp>
        <p:nvSpPr>
          <p:cNvPr id="261" name="Shape 261"/>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282575" lvl="0" marL="282575" marR="0" rtl="0" algn="l">
              <a:spcBef>
                <a:spcPts val="2000"/>
              </a:spcBef>
              <a:spcAft>
                <a:spcPts val="0"/>
              </a:spcAft>
              <a:buClr>
                <a:srgbClr val="001D4D"/>
              </a:buClr>
              <a:buSzPts val="2200"/>
              <a:buFont typeface="Noto Sans Symbols"/>
              <a:buChar char="●"/>
            </a:pPr>
            <a:r>
              <a:rPr lang="en-US"/>
              <a:t>Santiago Bolivar - sboli001@fiu.edu</a:t>
            </a:r>
            <a:endParaRPr/>
          </a:p>
          <a:p>
            <a:pPr indent="-282575" lvl="0" marL="282575" marR="0" rtl="0" algn="l">
              <a:spcBef>
                <a:spcPts val="2000"/>
              </a:spcBef>
              <a:spcAft>
                <a:spcPts val="0"/>
              </a:spcAft>
              <a:buClr>
                <a:srgbClr val="001D4D"/>
              </a:buClr>
              <a:buSzPts val="22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endParaRPr/>
          </a:p>
          <a:p>
            <a:pPr indent="-282575" lvl="0" marL="282575" marR="0" rtl="0" algn="l">
              <a:spcBef>
                <a:spcPts val="2000"/>
              </a:spcBef>
              <a:spcAft>
                <a:spcPts val="0"/>
              </a:spcAft>
              <a:buClr>
                <a:srgbClr val="001D4D"/>
              </a:buClr>
              <a:buSzPts val="22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endParaRPr/>
          </a:p>
        </p:txBody>
      </p:sp>
      <p:pic>
        <p:nvPicPr>
          <p:cNvPr id="262" name="Shape 262"/>
          <p:cNvPicPr preferRelativeResize="0"/>
          <p:nvPr/>
        </p:nvPicPr>
        <p:blipFill>
          <a:blip r:embed="rId3">
            <a:alphaModFix/>
          </a:blip>
          <a:stretch>
            <a:fillRect/>
          </a:stretch>
        </p:blipFill>
        <p:spPr>
          <a:xfrm>
            <a:off x="991178" y="4062900"/>
            <a:ext cx="1617074" cy="1322575"/>
          </a:xfrm>
          <a:prstGeom prst="rect">
            <a:avLst/>
          </a:prstGeom>
          <a:noFill/>
          <a:ln>
            <a:noFill/>
          </a:ln>
        </p:spPr>
      </p:pic>
      <p:pic>
        <p:nvPicPr>
          <p:cNvPr id="263" name="Shape 263"/>
          <p:cNvPicPr preferRelativeResize="0"/>
          <p:nvPr/>
        </p:nvPicPr>
        <p:blipFill>
          <a:blip r:embed="rId4">
            <a:alphaModFix/>
          </a:blip>
          <a:stretch>
            <a:fillRect/>
          </a:stretch>
        </p:blipFill>
        <p:spPr>
          <a:xfrm>
            <a:off x="4102347" y="4035838"/>
            <a:ext cx="1322575" cy="1486574"/>
          </a:xfrm>
          <a:prstGeom prst="rect">
            <a:avLst/>
          </a:prstGeom>
          <a:noFill/>
          <a:ln>
            <a:noFill/>
          </a:ln>
        </p:spPr>
      </p:pic>
      <p:pic>
        <p:nvPicPr>
          <p:cNvPr id="264" name="Shape 264"/>
          <p:cNvPicPr preferRelativeResize="0"/>
          <p:nvPr/>
        </p:nvPicPr>
        <p:blipFill>
          <a:blip r:embed="rId5">
            <a:alphaModFix/>
          </a:blip>
          <a:stretch>
            <a:fillRect/>
          </a:stretch>
        </p:blipFill>
        <p:spPr>
          <a:xfrm>
            <a:off x="5483500" y="4035838"/>
            <a:ext cx="1566776" cy="1566776"/>
          </a:xfrm>
          <a:prstGeom prst="rect">
            <a:avLst/>
          </a:prstGeom>
          <a:noFill/>
          <a:ln>
            <a:noFill/>
          </a:ln>
        </p:spPr>
      </p:pic>
      <p:pic>
        <p:nvPicPr>
          <p:cNvPr id="265" name="Shape 265"/>
          <p:cNvPicPr preferRelativeResize="0"/>
          <p:nvPr/>
        </p:nvPicPr>
        <p:blipFill>
          <a:blip r:embed="rId6">
            <a:alphaModFix/>
          </a:blip>
          <a:stretch>
            <a:fillRect/>
          </a:stretch>
        </p:blipFill>
        <p:spPr>
          <a:xfrm>
            <a:off x="2580875" y="4062900"/>
            <a:ext cx="1508200" cy="1665047"/>
          </a:xfrm>
          <a:prstGeom prst="rect">
            <a:avLst/>
          </a:prstGeom>
          <a:noFill/>
          <a:ln>
            <a:noFill/>
          </a:ln>
        </p:spPr>
      </p:pic>
      <p:pic>
        <p:nvPicPr>
          <p:cNvPr id="266" name="Shape 266"/>
          <p:cNvPicPr preferRelativeResize="0"/>
          <p:nvPr/>
        </p:nvPicPr>
        <p:blipFill>
          <a:blip r:embed="rId7">
            <a:alphaModFix/>
          </a:blip>
          <a:stretch>
            <a:fillRect/>
          </a:stretch>
        </p:blipFill>
        <p:spPr>
          <a:xfrm>
            <a:off x="6991075" y="4143550"/>
            <a:ext cx="1241925" cy="124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p:txBody>
      </p:sp>
      <p:sp>
        <p:nvSpPr>
          <p:cNvPr id="159" name="Shape 159"/>
          <p:cNvSpPr txBox="1"/>
          <p:nvPr>
            <p:ph idx="1" type="body"/>
          </p:nvPr>
        </p:nvSpPr>
        <p:spPr>
          <a:xfrm>
            <a:off x="779463" y="15240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282575" lvl="0" marL="282575" marR="0" rtl="0" algn="l">
              <a:lnSpc>
                <a:spcPct val="100000"/>
              </a:lnSpc>
              <a:spcBef>
                <a:spcPts val="2000"/>
              </a:spcBef>
              <a:spcAft>
                <a:spcPts val="0"/>
              </a:spcAft>
              <a:buClr>
                <a:srgbClr val="001D4D"/>
              </a:buClr>
              <a:buSzPts val="1800"/>
              <a:buFont typeface="Noto Sans Symbols"/>
              <a:buChar char="●"/>
            </a:pPr>
            <a:r>
              <a:rPr lang="en-US" sz="1800"/>
              <a:t>Computer Science (CS) Major is a High demand field</a:t>
            </a:r>
            <a:endParaRPr sz="1800"/>
          </a:p>
          <a:p>
            <a:pPr indent="-282575" lvl="0" marL="282575" marR="0" rtl="0" algn="l">
              <a:lnSpc>
                <a:spcPct val="100000"/>
              </a:lnSpc>
              <a:spcBef>
                <a:spcPts val="2000"/>
              </a:spcBef>
              <a:spcAft>
                <a:spcPts val="0"/>
              </a:spcAft>
              <a:buClr>
                <a:srgbClr val="001D4D"/>
              </a:buClr>
              <a:buSzPts val="1800"/>
              <a:buFont typeface="Noto Sans Symbols"/>
              <a:buChar char="●"/>
            </a:pPr>
            <a:r>
              <a:rPr lang="en-US" sz="1800"/>
              <a:t>High School graduates do not pursue CS as a Major</a:t>
            </a:r>
            <a:endParaRPr sz="1800"/>
          </a:p>
          <a:p>
            <a:pPr indent="-282575" lvl="0" marL="282575" marR="0" rtl="0" algn="l">
              <a:lnSpc>
                <a:spcPct val="100000"/>
              </a:lnSpc>
              <a:spcBef>
                <a:spcPts val="2000"/>
              </a:spcBef>
              <a:spcAft>
                <a:spcPts val="0"/>
              </a:spcAft>
              <a:buClr>
                <a:srgbClr val="001D4D"/>
              </a:buClr>
              <a:buSzPts val="1800"/>
              <a:buFont typeface="Noto Sans Symbols"/>
              <a:buChar char="●"/>
            </a:pPr>
            <a:r>
              <a:rPr lang="en-US" sz="1800"/>
              <a:t>Minorities are </a:t>
            </a:r>
            <a:r>
              <a:rPr lang="en-US" sz="1800"/>
              <a:t>underrepresented</a:t>
            </a:r>
            <a:r>
              <a:rPr lang="en-US" sz="1800"/>
              <a:t> in CS</a:t>
            </a:r>
            <a:endParaRPr sz="1800"/>
          </a:p>
          <a:p>
            <a:pPr indent="-282575" lvl="0" marL="282575" marR="0" rtl="0" algn="l">
              <a:lnSpc>
                <a:spcPct val="100000"/>
              </a:lnSpc>
              <a:spcBef>
                <a:spcPts val="2000"/>
              </a:spcBef>
              <a:spcAft>
                <a:spcPts val="0"/>
              </a:spcAft>
              <a:buClr>
                <a:srgbClr val="001D4D"/>
              </a:buClr>
              <a:buSzPts val="1800"/>
              <a:buFont typeface="Noto Sans Symbols"/>
              <a:buChar char="●"/>
            </a:pPr>
            <a:r>
              <a:rPr lang="en-US" sz="1800"/>
              <a:t>Create Interest on CS for non-cs Majors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p:txBody>
      </p:sp>
      <p:pic>
        <p:nvPicPr>
          <p:cNvPr id="166" name="Shape 166"/>
          <p:cNvPicPr preferRelativeResize="0"/>
          <p:nvPr/>
        </p:nvPicPr>
        <p:blipFill>
          <a:blip r:embed="rId3">
            <a:alphaModFix/>
          </a:blip>
          <a:stretch>
            <a:fillRect/>
          </a:stretch>
        </p:blipFill>
        <p:spPr>
          <a:xfrm>
            <a:off x="867450" y="1351275"/>
            <a:ext cx="3570773" cy="1950899"/>
          </a:xfrm>
          <a:prstGeom prst="rect">
            <a:avLst/>
          </a:prstGeom>
          <a:noFill/>
          <a:ln>
            <a:noFill/>
          </a:ln>
        </p:spPr>
      </p:pic>
      <p:pic>
        <p:nvPicPr>
          <p:cNvPr id="167" name="Shape 167"/>
          <p:cNvPicPr preferRelativeResize="0"/>
          <p:nvPr/>
        </p:nvPicPr>
        <p:blipFill>
          <a:blip r:embed="rId4">
            <a:alphaModFix/>
          </a:blip>
          <a:stretch>
            <a:fillRect/>
          </a:stretch>
        </p:blipFill>
        <p:spPr>
          <a:xfrm>
            <a:off x="2102750" y="2868400"/>
            <a:ext cx="6492774" cy="3201826"/>
          </a:xfrm>
          <a:prstGeom prst="rect">
            <a:avLst/>
          </a:prstGeom>
          <a:noFill/>
          <a:ln>
            <a:noFill/>
          </a:ln>
        </p:spPr>
      </p:pic>
      <p:sp>
        <p:nvSpPr>
          <p:cNvPr id="168" name="Shape 168"/>
          <p:cNvSpPr/>
          <p:nvPr/>
        </p:nvSpPr>
        <p:spPr>
          <a:xfrm rot="5400000">
            <a:off x="4787125" y="1252450"/>
            <a:ext cx="1317300" cy="2167500"/>
          </a:xfrm>
          <a:prstGeom prst="bentArrow">
            <a:avLst>
              <a:gd fmla="val 25000" name="adj1"/>
              <a:gd fmla="val 34045" name="adj2"/>
              <a:gd fmla="val 2908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Requirements: Use Cases</a:t>
            </a:r>
            <a:endParaRPr b="0" i="0" sz="3800" u="none" cap="none" strike="noStrike">
              <a:solidFill>
                <a:srgbClr val="001D4D"/>
              </a:solidFill>
              <a:latin typeface="Trebuchet MS"/>
              <a:ea typeface="Trebuchet MS"/>
              <a:cs typeface="Trebuchet MS"/>
              <a:sym typeface="Trebuchet MS"/>
            </a:endParaRPr>
          </a:p>
        </p:txBody>
      </p:sp>
      <p:pic>
        <p:nvPicPr>
          <p:cNvPr id="175" name="Shape 175"/>
          <p:cNvPicPr preferRelativeResize="0"/>
          <p:nvPr/>
        </p:nvPicPr>
        <p:blipFill>
          <a:blip r:embed="rId3">
            <a:alphaModFix/>
          </a:blip>
          <a:stretch>
            <a:fillRect/>
          </a:stretch>
        </p:blipFill>
        <p:spPr>
          <a:xfrm>
            <a:off x="1330750" y="1468800"/>
            <a:ext cx="4691206" cy="51275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System Design: Architecture</a:t>
            </a:r>
            <a:endParaRPr b="0" i="0" sz="3800" u="none" cap="none" strike="noStrike">
              <a:solidFill>
                <a:srgbClr val="001D4D"/>
              </a:solidFill>
              <a:latin typeface="Trebuchet MS"/>
              <a:ea typeface="Trebuchet MS"/>
              <a:cs typeface="Trebuchet MS"/>
              <a:sym typeface="Trebuchet MS"/>
            </a:endParaRPr>
          </a:p>
        </p:txBody>
      </p:sp>
      <p:pic>
        <p:nvPicPr>
          <p:cNvPr id="182" name="Shape 182"/>
          <p:cNvPicPr preferRelativeResize="0"/>
          <p:nvPr/>
        </p:nvPicPr>
        <p:blipFill>
          <a:blip r:embed="rId3">
            <a:alphaModFix/>
          </a:blip>
          <a:stretch>
            <a:fillRect/>
          </a:stretch>
        </p:blipFill>
        <p:spPr>
          <a:xfrm>
            <a:off x="2856975" y="1427050"/>
            <a:ext cx="3163613" cy="512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Minimal Class Diagram</a:t>
            </a:r>
            <a:endParaRPr b="0" i="0" sz="3800" u="none" cap="none" strike="noStrike">
              <a:solidFill>
                <a:srgbClr val="001D4D"/>
              </a:solidFill>
              <a:latin typeface="Trebuchet MS"/>
              <a:ea typeface="Trebuchet MS"/>
              <a:cs typeface="Trebuchet MS"/>
              <a:sym typeface="Trebuchet MS"/>
            </a:endParaRPr>
          </a:p>
        </p:txBody>
      </p:sp>
      <p:pic>
        <p:nvPicPr>
          <p:cNvPr id="189" name="Shape 189"/>
          <p:cNvPicPr preferRelativeResize="0"/>
          <p:nvPr/>
        </p:nvPicPr>
        <p:blipFill>
          <a:blip r:embed="rId3">
            <a:alphaModFix/>
          </a:blip>
          <a:stretch>
            <a:fillRect/>
          </a:stretch>
        </p:blipFill>
        <p:spPr>
          <a:xfrm rot="-6">
            <a:off x="242926" y="1468768"/>
            <a:ext cx="8611831" cy="4532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Minimal Class Diagram</a:t>
            </a:r>
            <a:endParaRPr b="0" i="0" sz="3800" u="none" cap="none" strike="noStrike">
              <a:solidFill>
                <a:srgbClr val="001D4D"/>
              </a:solidFill>
              <a:latin typeface="Trebuchet MS"/>
              <a:ea typeface="Trebuchet MS"/>
              <a:cs typeface="Trebuchet MS"/>
              <a:sym typeface="Trebuchet MS"/>
            </a:endParaRPr>
          </a:p>
        </p:txBody>
      </p:sp>
      <p:pic>
        <p:nvPicPr>
          <p:cNvPr id="196" name="Shape 196"/>
          <p:cNvPicPr preferRelativeResize="0"/>
          <p:nvPr/>
        </p:nvPicPr>
        <p:blipFill rotWithShape="1">
          <a:blip r:embed="rId3">
            <a:alphaModFix/>
          </a:blip>
          <a:srcRect b="0" l="18964" r="15773" t="42363"/>
          <a:stretch/>
        </p:blipFill>
        <p:spPr>
          <a:xfrm>
            <a:off x="433125" y="1501550"/>
            <a:ext cx="8355844" cy="38837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Stories </a:t>
            </a:r>
            <a:endParaRPr b="0" i="0" sz="3800" u="none" cap="none" strike="noStrike">
              <a:solidFill>
                <a:srgbClr val="001D4D"/>
              </a:solidFill>
              <a:latin typeface="Trebuchet MS"/>
              <a:ea typeface="Trebuchet MS"/>
              <a:cs typeface="Trebuchet MS"/>
              <a:sym typeface="Trebuchet MS"/>
            </a:endParaRPr>
          </a:p>
        </p:txBody>
      </p:sp>
      <p:sp>
        <p:nvSpPr>
          <p:cNvPr id="203" name="Shape 203"/>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a:t>1. </a:t>
            </a:r>
            <a:r>
              <a:rPr lang="en-US"/>
              <a:t>Implement Array Puzzle</a:t>
            </a:r>
            <a:endParaRPr/>
          </a:p>
          <a:p>
            <a:pPr indent="0" lvl="0" marL="0" marR="0" rtl="0" algn="l">
              <a:spcBef>
                <a:spcPts val="2000"/>
              </a:spcBef>
              <a:spcAft>
                <a:spcPts val="0"/>
              </a:spcAft>
              <a:buNone/>
            </a:pPr>
            <a:r>
              <a:rPr lang="en-US"/>
              <a:t>2. Implement Correct order notification</a:t>
            </a:r>
            <a:endParaRPr/>
          </a:p>
          <a:p>
            <a:pPr indent="0" lvl="0" marL="0" marR="0" rtl="0" algn="l">
              <a:spcBef>
                <a:spcPts val="2000"/>
              </a:spcBef>
              <a:spcAft>
                <a:spcPts val="0"/>
              </a:spcAft>
              <a:buNone/>
            </a:pPr>
            <a:r>
              <a:rPr lang="en-US"/>
              <a:t>3. Implement Achievement System</a:t>
            </a:r>
            <a:endParaRPr/>
          </a:p>
          <a:p>
            <a:pPr indent="0" lvl="0" marL="0" marR="0" rtl="0" algn="l">
              <a:spcBef>
                <a:spcPts val="2000"/>
              </a:spcBef>
              <a:spcAft>
                <a:spcPts val="0"/>
              </a:spcAft>
              <a:buNone/>
            </a:pPr>
            <a:r>
              <a:rPr lang="en-US"/>
              <a:t>4. Game Environment Architecture and HCI</a:t>
            </a:r>
            <a:endParaRPr/>
          </a:p>
          <a:p>
            <a:pPr indent="0" lvl="0" marL="0" marR="0" rtl="0" algn="l">
              <a:spcBef>
                <a:spcPts val="2000"/>
              </a:spcBef>
              <a:spcAft>
                <a:spcPts val="0"/>
              </a:spcAft>
              <a:buNone/>
            </a:pPr>
            <a:r>
              <a:rPr lang="en-US"/>
              <a:t>5. Implement function to Move Objects</a:t>
            </a:r>
            <a:endParaRPr/>
          </a:p>
          <a:p>
            <a:pPr indent="0" lvl="0" marL="0" marR="0" rtl="0" algn="l">
              <a:spcBef>
                <a:spcPts val="2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Array Puzzle </a:t>
            </a:r>
            <a:endParaRPr b="0" i="0" sz="2400" u="none" cap="none" strike="noStrike">
              <a:solidFill>
                <a:srgbClr val="001D4D"/>
              </a:solidFill>
              <a:latin typeface="Trebuchet MS"/>
              <a:ea typeface="Trebuchet MS"/>
              <a:cs typeface="Trebuchet MS"/>
              <a:sym typeface="Trebuchet MS"/>
            </a:endParaRPr>
          </a:p>
        </p:txBody>
      </p:sp>
      <p:pic>
        <p:nvPicPr>
          <p:cNvPr id="210" name="Shape 210"/>
          <p:cNvPicPr preferRelativeResize="0"/>
          <p:nvPr/>
        </p:nvPicPr>
        <p:blipFill>
          <a:blip r:embed="rId3">
            <a:alphaModFix/>
          </a:blip>
          <a:stretch>
            <a:fillRect/>
          </a:stretch>
        </p:blipFill>
        <p:spPr>
          <a:xfrm>
            <a:off x="1059775" y="1792475"/>
            <a:ext cx="3422100" cy="3120476"/>
          </a:xfrm>
          <a:prstGeom prst="rect">
            <a:avLst/>
          </a:prstGeom>
          <a:noFill/>
          <a:ln>
            <a:noFill/>
          </a:ln>
        </p:spPr>
      </p:pic>
      <p:pic>
        <p:nvPicPr>
          <p:cNvPr id="211" name="Shape 211"/>
          <p:cNvPicPr preferRelativeResize="0"/>
          <p:nvPr/>
        </p:nvPicPr>
        <p:blipFill>
          <a:blip r:embed="rId4">
            <a:alphaModFix/>
          </a:blip>
          <a:stretch>
            <a:fillRect/>
          </a:stretch>
        </p:blipFill>
        <p:spPr>
          <a:xfrm>
            <a:off x="5135450" y="481900"/>
            <a:ext cx="3112425" cy="2374225"/>
          </a:xfrm>
          <a:prstGeom prst="rect">
            <a:avLst/>
          </a:prstGeom>
          <a:noFill/>
          <a:ln>
            <a:noFill/>
          </a:ln>
        </p:spPr>
      </p:pic>
      <p:pic>
        <p:nvPicPr>
          <p:cNvPr id="212" name="Shape 212"/>
          <p:cNvPicPr preferRelativeResize="0"/>
          <p:nvPr/>
        </p:nvPicPr>
        <p:blipFill>
          <a:blip r:embed="rId5">
            <a:alphaModFix/>
          </a:blip>
          <a:stretch>
            <a:fillRect/>
          </a:stretch>
        </p:blipFill>
        <p:spPr>
          <a:xfrm>
            <a:off x="4643625" y="3126050"/>
            <a:ext cx="4012852" cy="2829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